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310" r:id="rId6"/>
    <p:sldId id="261" r:id="rId7"/>
    <p:sldId id="266" r:id="rId8"/>
    <p:sldId id="289" r:id="rId9"/>
    <p:sldId id="292" r:id="rId10"/>
    <p:sldId id="293" r:id="rId11"/>
    <p:sldId id="294" r:id="rId12"/>
    <p:sldId id="291" r:id="rId13"/>
    <p:sldId id="311" r:id="rId14"/>
    <p:sldId id="295" r:id="rId15"/>
    <p:sldId id="296" r:id="rId16"/>
    <p:sldId id="297" r:id="rId17"/>
    <p:sldId id="298" r:id="rId18"/>
    <p:sldId id="312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307" r:id="rId28"/>
    <p:sldId id="313" r:id="rId29"/>
    <p:sldId id="257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73714B"/>
    <a:srgbClr val="6F6E54"/>
    <a:srgbClr val="D5B6A6"/>
    <a:srgbClr val="3739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720" y="444"/>
      </p:cViewPr>
      <p:guideLst>
        <p:guide orient="horz" pos="220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41FD58-D98B-4373-9260-B927897534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E609D9-7DA5-4E7D-84F8-02FFB66B24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1E2E32-F8B8-447D-960A-E3973DB6F2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943628" y="2522373"/>
            <a:ext cx="6312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逐浪细阁体" panose="03000509000000000000" pitchFamily="65" charset="-122"/>
              </a:rPr>
              <a:t>感谢您下载包图网平台上提供的</a:t>
            </a:r>
            <a:r>
              <a:rPr lang="en-US" altLang="zh-CN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逐浪细阁体" panose="03000509000000000000" pitchFamily="65" charset="-122"/>
              </a:rPr>
              <a:t>PPT</a:t>
            </a: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逐浪细阁体" panose="03000509000000000000" pitchFamily="65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400" b="1" dirty="0">
              <a:solidFill>
                <a:schemeClr val="accent1">
                  <a:lumMod val="50000"/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逐浪细阁体" panose="03000509000000000000" pitchFamily="65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61745" y="1015365"/>
            <a:ext cx="112395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spc="15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lizong xio</a:t>
            </a:r>
            <a:r>
              <a:rPr lang="en-US" altLang="zh-CN" sz="4000" b="1" spc="15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xi fenxiang</a:t>
            </a:r>
            <a:endParaRPr lang="en-US" altLang="zh-CN" sz="4000" b="1" spc="15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52825" y="1955800"/>
            <a:ext cx="67868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000" b="1" spc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理综学习分享</a:t>
            </a:r>
            <a:endParaRPr lang="zh-CN" altLang="en-US" sz="4000" b="1" spc="2000" dirty="0" smtClean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2" name="まももP - 歴史を紡ぐ者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5000.000000" out="50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1000" y="3225800"/>
            <a:ext cx="406400" cy="406400"/>
          </a:xfrm>
          <a:prstGeom prst="rect">
            <a:avLst/>
          </a:prstGeom>
        </p:spPr>
      </p:pic>
      <p:pic>
        <p:nvPicPr>
          <p:cNvPr id="3" name="图片 2" descr="C:\Users\asus\Desktop\abouttop_03.jpgabouttop_0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-27305" y="3632200"/>
            <a:ext cx="12219305" cy="23545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39495" y="3286125"/>
            <a:ext cx="39122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i="1" spc="600" dirty="0" smtClean="0">
                <a:solidFill>
                  <a:srgbClr val="D5B6A6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2  0  2  1</a:t>
            </a:r>
            <a:endParaRPr lang="zh-CN" altLang="en-US" sz="4000" b="1" i="1" spc="600" dirty="0">
              <a:solidFill>
                <a:srgbClr val="D5B6A6"/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99575" y="3086735"/>
            <a:ext cx="36957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————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田在旭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，重视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实验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77010" y="1882775"/>
            <a:ext cx="7452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，实验步骤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96390" y="2605405"/>
            <a:ext cx="61722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：观察细胞的有丝分裂中 </a:t>
            </a:r>
            <a:r>
              <a:rPr lang="en-US" altLang="zh-CN"/>
              <a:t>“</a:t>
            </a:r>
            <a:r>
              <a:rPr lang="zh-CN" altLang="en-US">
                <a:solidFill>
                  <a:srgbClr val="0070C0"/>
                </a:solidFill>
              </a:rPr>
              <a:t>解离、漂洗、染色、制片</a:t>
            </a:r>
            <a:r>
              <a:rPr lang="en-US" altLang="zh-CN"/>
              <a:t>”</a:t>
            </a:r>
            <a:r>
              <a:rPr lang="zh-CN" altLang="en-US"/>
              <a:t> 的顺序。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523365" y="3876675"/>
            <a:ext cx="1874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，实验细节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706245" y="4635500"/>
            <a:ext cx="6355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：甲基绿吡罗红染色剂需要在</a:t>
            </a:r>
            <a:r>
              <a:rPr lang="zh-CN" altLang="en-US">
                <a:solidFill>
                  <a:srgbClr val="0070C0"/>
                </a:solidFill>
              </a:rPr>
              <a:t>使用时现配。</a:t>
            </a:r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78940" y="5485765"/>
            <a:ext cx="6610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2</a:t>
            </a:r>
            <a:r>
              <a:rPr lang="zh-CN" altLang="en-US"/>
              <a:t>：噬菌体侵染细菌实验中，</a:t>
            </a:r>
            <a:r>
              <a:rPr lang="zh-CN" altLang="en-US">
                <a:solidFill>
                  <a:srgbClr val="0070C0"/>
                </a:solidFill>
              </a:rPr>
              <a:t>搅拌、离心</a:t>
            </a:r>
            <a:r>
              <a:rPr lang="zh-CN" altLang="en-US"/>
              <a:t>的作用是什么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868920" y="4840605"/>
            <a:ext cx="3520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还是要</a:t>
            </a:r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多看课本！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3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，选择题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20185" y="2870835"/>
            <a:ext cx="32004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核心：快</a:t>
            </a:r>
            <a:endParaRPr lang="zh-CN" altLang="en-US" sz="4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538730" y="4206240"/>
            <a:ext cx="62909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先看一遍四个选项，排除法确定结果，如果有不确定的选择题先标记，等完成其余所有题目后再来继续思考（写不完就提前五到十分钟</a:t>
            </a:r>
            <a:r>
              <a:rPr lang="en-US" altLang="zh-CN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……</a:t>
            </a:r>
            <a:r>
              <a:rPr lang="zh-CN" altLang="en-US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），这样一方面不浪费时间在可能没有意义的纠结上，另一方面可能有</a:t>
            </a:r>
            <a:r>
              <a:rPr lang="en-US" altLang="zh-CN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“</a:t>
            </a:r>
            <a:r>
              <a:rPr lang="zh-CN" altLang="en-US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柳暗花明又一村</a:t>
            </a:r>
            <a:r>
              <a:rPr lang="en-US" altLang="zh-CN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”</a:t>
            </a:r>
            <a:r>
              <a:rPr lang="zh-CN" altLang="en-US"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的效果</a:t>
            </a:r>
            <a:endParaRPr lang="zh-CN" altLang="en-US"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0" y="1991360"/>
            <a:ext cx="12192000" cy="4866640"/>
            <a:chOff x="0" y="1991360"/>
            <a:chExt cx="12192000" cy="4866640"/>
          </a:xfrm>
        </p:grpSpPr>
        <p:sp>
          <p:nvSpPr>
            <p:cNvPr id="19" name="矩形 18"/>
            <p:cNvSpPr/>
            <p:nvPr/>
          </p:nvSpPr>
          <p:spPr>
            <a:xfrm>
              <a:off x="0" y="3429000"/>
              <a:ext cx="12192000" cy="3429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137920" y="1991360"/>
              <a:ext cx="2875280" cy="2875280"/>
              <a:chOff x="1137920" y="1991360"/>
              <a:chExt cx="2875280" cy="2875280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137920" y="1991360"/>
                <a:ext cx="2875280" cy="287528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803400" y="2443450"/>
                <a:ext cx="1544320" cy="1568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600" dirty="0">
                    <a:solidFill>
                      <a:schemeClr val="bg1"/>
                    </a:solidFill>
                    <a:effectLst>
                      <a:outerShdw blurRad="76200" sx="107000" sy="107000" algn="ctr" rotWithShape="0">
                        <a:prstClr val="black">
                          <a:alpha val="49000"/>
                        </a:prstClr>
                      </a:outerShdw>
                    </a:effectLst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2</a:t>
                </a:r>
                <a:endParaRPr lang="en-US" altLang="zh-CN" sz="9600" dirty="0">
                  <a:solidFill>
                    <a:schemeClr val="bg1"/>
                  </a:solidFill>
                  <a:effectLst>
                    <a:outerShdw blurRad="76200" sx="107000" sy="107000" algn="ctr" rotWithShape="0">
                      <a:prstClr val="black">
                        <a:alpha val="49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29" name="直角三角形 28"/>
              <p:cNvSpPr/>
              <p:nvPr/>
            </p:nvSpPr>
            <p:spPr>
              <a:xfrm>
                <a:off x="1137920" y="1991360"/>
                <a:ext cx="1615440" cy="287528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4952365" y="3571875"/>
              <a:ext cx="5828030" cy="607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800" b="1" spc="10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HUA XUE PIAN</a:t>
              </a:r>
              <a:endParaRPr lang="en-US" altLang="zh-CN" sz="2800" b="1" spc="10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952278" y="2387015"/>
              <a:ext cx="505532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化学</a:t>
              </a:r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篇</a:t>
              </a:r>
              <a:endParaRPr lang="zh-CN" altLang="en-US" sz="3600" b="1" spc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1145520" y="3429000"/>
              <a:ext cx="1046480" cy="3429000"/>
              <a:chOff x="11145520" y="3429000"/>
              <a:chExt cx="1046480" cy="3429000"/>
            </a:xfrm>
          </p:grpSpPr>
          <p:sp useBgFill="1">
            <p:nvSpPr>
              <p:cNvPr id="25" name="矩形 24"/>
              <p:cNvSpPr/>
              <p:nvPr/>
            </p:nvSpPr>
            <p:spPr>
              <a:xfrm>
                <a:off x="11145520" y="3429000"/>
                <a:ext cx="1046480" cy="23917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 useBgFill="1">
            <p:nvSpPr>
              <p:cNvPr id="26" name="矩形 25"/>
              <p:cNvSpPr/>
              <p:nvPr/>
            </p:nvSpPr>
            <p:spPr>
              <a:xfrm>
                <a:off x="11145520" y="3429000"/>
                <a:ext cx="1046480" cy="3429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1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，多思考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77010" y="2202815"/>
            <a:ext cx="74523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在刷题之后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反思题目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，并联想同类型的题目从而加深知识点之间的连接。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思考题目后的原理，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不要只对答案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21535" y="4178935"/>
            <a:ext cx="70231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高中的题目有许多不是非常严谨，不要钻牛角尖，不要考虑你觉得不甚合理之处，试着</a:t>
            </a:r>
            <a:r>
              <a:rPr lang="zh-CN" altLang="en-US" sz="20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站在出题人的角度思考问题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，联系知识点，题做多了就比较容易一眼看出出卷老师的用意，尤其是化学大题，了解题目想要考察什么很重要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多思考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，多想一步，想不明白的问题</a:t>
            </a:r>
            <a:r>
              <a:rPr lang="zh-CN" altLang="en-US">
                <a:solidFill>
                  <a:srgbClr val="0070C0"/>
                </a:solidFill>
              </a:rPr>
              <a:t>不要过早依赖老师和同学</a:t>
            </a:r>
            <a:r>
              <a:rPr lang="zh-CN" altLang="en-US"/>
              <a:t>，试着根据自己的知识储备分析。无论分析是否正确，在这个过程中都可以收获很多。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70050" y="2967990"/>
            <a:ext cx="57607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：铵根和铝离子哪个先和氢氧根结合？</a:t>
            </a:r>
            <a:endParaRPr lang="zh-CN" altLang="en-US"/>
          </a:p>
          <a:p>
            <a:r>
              <a:rPr lang="zh-CN" altLang="en-US"/>
              <a:t>多想一步，假设铵根先反应，生成氨水，氨水还是会和铝离子反应生成沉淀，所以相当于铝离子先反应。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41780" y="4398010"/>
            <a:ext cx="6089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这可以帮助培养一种主动思考的思维方法，帮你独立解决很多问题，尤其是在考试时，对于大题很有帮助。当然也不要走极端，实在思考不出来就不要瞎想，</a:t>
            </a:r>
            <a:r>
              <a:rPr lang="zh-CN" altLang="en-US">
                <a:solidFill>
                  <a:srgbClr val="0070C0"/>
                </a:solidFill>
              </a:rPr>
              <a:t>最好和老师或同学交流确认一下正确性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多思考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2</a:t>
            </a:r>
            <a:r>
              <a:rPr lang="zh-CN" altLang="en-US"/>
              <a:t>，跳跃思维。做完一道题后不仅仅拘泥于题目的知识，而是</a:t>
            </a:r>
            <a:r>
              <a:rPr lang="zh-CN" altLang="en-US">
                <a:solidFill>
                  <a:srgbClr val="0070C0"/>
                </a:solidFill>
              </a:rPr>
              <a:t>延伸、发散</a:t>
            </a:r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51635" y="2647950"/>
            <a:ext cx="5760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：铝离子表面有致密的氧化膜，那么能否用它来腌制咸菜？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41780" y="4398010"/>
            <a:ext cx="60896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课本的原话是盐可以破坏铝离子的氧化膜，那么其中的原理是什么？首先我们考虑这是离子反应，不涉及氧化还原。离子反应中离子浓度减少，一般来说就是生成沉淀、气体、弱电解质或络合物。具体到这个反应，我们可以用排除法推测是生成了络合物（即</a:t>
            </a:r>
            <a:r>
              <a:rPr lang="en-US" altLang="zh-CN"/>
              <a:t>[AlCl4]-</a:t>
            </a:r>
            <a:r>
              <a:rPr lang="zh-CN" altLang="en-US"/>
              <a:t>），再进一步，还可以思考为什么铝容易形成四配位的配合物等。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60525" y="3583940"/>
            <a:ext cx="5843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不能，因为氯</a:t>
            </a:r>
            <a:r>
              <a:rPr lang="zh-CN" altLang="en-US"/>
              <a:t>离子会破坏铝的氧化膜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多思考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553210"/>
            <a:ext cx="7452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，可以去记一些特例。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86535" y="2595880"/>
            <a:ext cx="7745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例：有机物都是不能导电的。（</a:t>
            </a:r>
            <a:r>
              <a:rPr lang="en-US" altLang="zh-CN">
                <a:solidFill>
                  <a:srgbClr val="FF0000"/>
                </a:solidFill>
              </a:rPr>
              <a:t>X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486535" y="3602355"/>
            <a:ext cx="355727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比如聚乙炔就</a:t>
            </a:r>
            <a:r>
              <a:rPr lang="zh-CN" altLang="en-US"/>
              <a:t>可以导电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由双键和单键交替组成，电子容易流动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" name="图片 9" descr="b3fb43166d224f4a6274afc307f790529922d1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45" y="3151505"/>
            <a:ext cx="6998970" cy="32619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，实验题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77010" y="2202815"/>
            <a:ext cx="8613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做实验题最好的方法就是真实地做一次实验（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doge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但其实大多数人是没有这个条件的，所以对于课本上地一些实验，可以尝试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在脑海里过一遍实验步骤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，一步一步地进行，从而判断自己是否对实验掌握的足够熟练。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68755" y="4946650"/>
            <a:ext cx="86315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注意实验中的细节，比如分液时怎么放气？配制溶液时如何操作？</a:t>
            </a:r>
            <a:endParaRPr lang="zh-CN" altLang="en-US"/>
          </a:p>
          <a:p>
            <a:r>
              <a:rPr lang="zh-CN" altLang="en-US"/>
              <a:t>规范记忆实验中的操作方法，并</a:t>
            </a:r>
            <a:r>
              <a:rPr lang="zh-CN" altLang="en-US"/>
              <a:t>理解为什么要这么做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，实验题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77010" y="2202815"/>
            <a:ext cx="861314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实验题考察的另外一个能力是分析能力，这要求我们综合实验的总体流程，考虑各处的实验产物和实验条件。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06880" y="4443730"/>
            <a:ext cx="78270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站在实验设计者的角度想一想</a:t>
            </a:r>
            <a:r>
              <a:rPr lang="zh-CN" altLang="en-US"/>
              <a:t>，如果你是设计者，你为什么要这么设计？你会担心哪个地方有误差？你会怎么防止这些误差？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50952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3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，推断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题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77010" y="2202815"/>
            <a:ext cx="861314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小技巧： 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      记忆一些常见的沉淀、气体的摩尔质量，比如硫酸钡是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233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，氯化银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143.5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。当你遇到沉淀或气体但没有头绪时可以试着除一下这些数，或许能有帮助。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3" b="60205"/>
          <a:stretch>
            <a:fillRect/>
          </a:stretch>
        </p:blipFill>
        <p:spPr>
          <a:xfrm>
            <a:off x="9713279" y="4373129"/>
            <a:ext cx="2477943" cy="2494107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3" b="60205"/>
          <a:stretch>
            <a:fillRect/>
          </a:stretch>
        </p:blipFill>
        <p:spPr>
          <a:xfrm rot="10800000">
            <a:off x="-1" y="-1"/>
            <a:ext cx="3512766" cy="35356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72740" y="2517140"/>
            <a:ext cx="66471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小米兰亭" panose="03000502000000000000" charset="-122"/>
                <a:ea typeface="小米兰亭" panose="03000502000000000000" charset="-122"/>
              </a:rPr>
              <a:t>对一个已经大二的学生来说，高中的很多琐碎知识已经差不多忘完了，因此这次理综的学习分享，我并不是要给你们讲解题方法或者是常考的题型这些，毕竟理科综合的内容太多了。我只是站在过来人的角度，根据我高中的经历，将我认为的有利于提高理综成绩的方法告诉大家，希望能给同学们带来一些启发</a:t>
            </a:r>
            <a:endParaRPr lang="zh-CN" altLang="en-US" sz="2400">
              <a:latin typeface="小米兰亭" panose="03000502000000000000" charset="-122"/>
              <a:ea typeface="小米兰亭" panose="03000502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600575" y="1318260"/>
            <a:ext cx="31908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写在前面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charset="-122"/>
              <a:ea typeface="幼圆" panose="020105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0" y="1991360"/>
            <a:ext cx="12192000" cy="4866640"/>
            <a:chOff x="0" y="1991360"/>
            <a:chExt cx="12192000" cy="4866640"/>
          </a:xfrm>
        </p:grpSpPr>
        <p:sp>
          <p:nvSpPr>
            <p:cNvPr id="19" name="矩形 18"/>
            <p:cNvSpPr/>
            <p:nvPr/>
          </p:nvSpPr>
          <p:spPr>
            <a:xfrm>
              <a:off x="0" y="3429000"/>
              <a:ext cx="12192000" cy="3429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137920" y="1991360"/>
              <a:ext cx="2875280" cy="2875280"/>
              <a:chOff x="1137920" y="1991360"/>
              <a:chExt cx="2875280" cy="2875280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137920" y="1991360"/>
                <a:ext cx="2875280" cy="287528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803400" y="2443450"/>
                <a:ext cx="1544320" cy="1568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600" dirty="0">
                    <a:solidFill>
                      <a:schemeClr val="bg1"/>
                    </a:solidFill>
                    <a:effectLst>
                      <a:outerShdw blurRad="76200" sx="107000" sy="107000" algn="ctr" rotWithShape="0">
                        <a:prstClr val="black">
                          <a:alpha val="49000"/>
                        </a:prstClr>
                      </a:outerShdw>
                    </a:effectLst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3</a:t>
                </a:r>
                <a:endParaRPr lang="en-US" altLang="zh-CN" sz="9600" dirty="0">
                  <a:solidFill>
                    <a:schemeClr val="bg1"/>
                  </a:solidFill>
                  <a:effectLst>
                    <a:outerShdw blurRad="76200" sx="107000" sy="107000" algn="ctr" rotWithShape="0">
                      <a:prstClr val="black">
                        <a:alpha val="49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29" name="直角三角形 28"/>
              <p:cNvSpPr/>
              <p:nvPr/>
            </p:nvSpPr>
            <p:spPr>
              <a:xfrm>
                <a:off x="1137920" y="1991360"/>
                <a:ext cx="1615440" cy="287528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259840" y="3978209"/>
                <a:ext cx="263144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2400" b="1" spc="6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4952365" y="3571875"/>
              <a:ext cx="5828030" cy="607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800" b="1" spc="10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WU LI PIAN</a:t>
              </a:r>
              <a:endParaRPr lang="en-US" altLang="zh-CN" sz="2800" b="1" spc="10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952278" y="2387015"/>
              <a:ext cx="505532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物理</a:t>
              </a:r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篇</a:t>
              </a:r>
              <a:endParaRPr lang="zh-CN" altLang="en-US" sz="3600" b="1" spc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1145520" y="3429000"/>
              <a:ext cx="1046480" cy="3429000"/>
              <a:chOff x="11145520" y="3429000"/>
              <a:chExt cx="1046480" cy="3429000"/>
            </a:xfrm>
          </p:grpSpPr>
          <p:sp useBgFill="1">
            <p:nvSpPr>
              <p:cNvPr id="25" name="矩形 24"/>
              <p:cNvSpPr/>
              <p:nvPr/>
            </p:nvSpPr>
            <p:spPr>
              <a:xfrm>
                <a:off x="11145520" y="3429000"/>
                <a:ext cx="1046480" cy="23917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 useBgFill="1">
            <p:nvSpPr>
              <p:cNvPr id="26" name="矩形 25"/>
              <p:cNvSpPr/>
              <p:nvPr/>
            </p:nvSpPr>
            <p:spPr>
              <a:xfrm>
                <a:off x="11145520" y="3429000"/>
                <a:ext cx="1046480" cy="3429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1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，培养计算能力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16430" y="1882775"/>
            <a:ext cx="592582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物理是理综中计算量最大的一门，无论是选择题还是大题都对计算能力有很高的要求，因此需要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培养计算能力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90090" y="3895090"/>
            <a:ext cx="64827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首先是要</a:t>
            </a:r>
            <a:r>
              <a:rPr lang="zh-CN" altLang="en-US" sz="2400">
                <a:solidFill>
                  <a:srgbClr val="0070C0"/>
                </a:solidFill>
              </a:rPr>
              <a:t>熟练</a:t>
            </a:r>
            <a:r>
              <a:rPr lang="zh-CN" altLang="en-US" sz="2400"/>
              <a:t>，这就需要大量的做题。类似于数学，物理也需要刷题，为的是保持感觉，从而提高做题速度。见识各类的题型，在再次遇到同类型的题时可以不用浪费时间思考，直接入手。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1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，培养计算能力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06905" y="1842135"/>
            <a:ext cx="59258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其次是刷题时在保障正确率的前提下提高做题速度，这需要大量的训练。不要仅仅了解解题思路，要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亲自完成解题过程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不要依赖计算器，也不要知道解法后懒得算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。一步步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计算出最终的结果，这也是对计算能力的训练。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99615" y="5046980"/>
            <a:ext cx="608965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在考试时，一些过程复杂的大题很容易算错，一步不慎就可能导致后面全部错误。通过大量的做题训练能很好地解决这个问题。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，掌握运动过程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16430" y="1882775"/>
            <a:ext cx="59258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经典的运动模型入手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，再复杂的物理问题也能分解为几个过程的结合，所以在掌握熟练了各类基础模型后物理其实并不难，很多题并不是不会做，而是太复杂，不知道从哪里入手。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16430" y="4544060"/>
            <a:ext cx="64827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可以将整个运动过程分为不同的状态和小过程，由每个小过程计算出下一个状态，一步一步得到最终的结果。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，掌握运动过程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07540" y="2303145"/>
            <a:ext cx="59258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理解每一步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，理解每个过程发生的原因和结果：为什么是这样，为什么不是其他那样，为什么自己想的不一样？不断地反馈，在否定与肯定中提升。最终目标是在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计算出具体的结果前，大致判断出一个定性的结果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2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，掌握运动过程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80565" y="2258060"/>
            <a:ext cx="59258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培养自己的空间想象力，电场、磁场、带电运动、圆周运动等都需要一定的空间想象力。可以通过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画图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的方式帮助自己弄清物理过程，大部分物理题都能画出图像，或是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坐标图或是实物图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，这些图像有助于理解整个运动。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30960" y="299720"/>
            <a:ext cx="7536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3</a:t>
            </a:r>
            <a:r>
              <a: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，易错点</a:t>
            </a:r>
            <a:endParaRPr lang="zh-CN" altLang="en-US" sz="60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66035" y="2952115"/>
            <a:ext cx="59258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对于易错的地方（牛三律、力的方向等），单独考虑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305" y="3602990"/>
            <a:ext cx="12219305" cy="236220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1048385" y="798195"/>
            <a:ext cx="10068560" cy="3081020"/>
            <a:chOff x="1066800" y="701040"/>
            <a:chExt cx="10068560" cy="3081020"/>
          </a:xfrm>
        </p:grpSpPr>
        <p:sp>
          <p:nvSpPr>
            <p:cNvPr id="7" name="文本框 6"/>
            <p:cNvSpPr txBox="1"/>
            <p:nvPr/>
          </p:nvSpPr>
          <p:spPr>
            <a:xfrm>
              <a:off x="2668270" y="701040"/>
              <a:ext cx="84670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4000" b="1" spc="1500" dirty="0" smtClean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THANKS FOR YOU</a:t>
              </a:r>
              <a:endParaRPr lang="zh-CN" altLang="en-US" sz="4000" b="1" spc="15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348480" y="1408926"/>
              <a:ext cx="67868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4000" b="1" spc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非常感谢您的聆听</a:t>
              </a:r>
              <a:endParaRPr lang="zh-CN" altLang="en-US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66800" y="3075305"/>
              <a:ext cx="39839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i="1" spc="600" dirty="0" smtClean="0">
                  <a:solidFill>
                    <a:srgbClr val="D5B6A6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2  0  2  1</a:t>
              </a:r>
              <a:endParaRPr lang="zh-CN" altLang="en-US" sz="4000" b="1" i="1" spc="600" dirty="0">
                <a:solidFill>
                  <a:srgbClr val="D5B6A6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3" b="60205"/>
          <a:stretch>
            <a:fillRect/>
          </a:stretch>
        </p:blipFill>
        <p:spPr>
          <a:xfrm>
            <a:off x="9713279" y="4373129"/>
            <a:ext cx="2477943" cy="2494107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63" b="60205"/>
          <a:stretch>
            <a:fillRect/>
          </a:stretch>
        </p:blipFill>
        <p:spPr>
          <a:xfrm rot="10800000">
            <a:off x="-1" y="-1"/>
            <a:ext cx="3512766" cy="35356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512820" y="2508250"/>
            <a:ext cx="664718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3200">
                <a:latin typeface="小米兰亭" panose="03000502000000000000" charset="-122"/>
                <a:ea typeface="小米兰亭" panose="03000502000000000000" charset="-122"/>
              </a:rPr>
              <a:t>题量巨大，时间紧</a:t>
            </a:r>
            <a:endParaRPr lang="zh-CN" altLang="en-US" sz="3200">
              <a:latin typeface="小米兰亭" panose="03000502000000000000" charset="-122"/>
              <a:ea typeface="小米兰亭" panose="03000502000000000000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3200">
                <a:latin typeface="小米兰亭" panose="03000502000000000000" charset="-122"/>
                <a:ea typeface="小米兰亭" panose="03000502000000000000" charset="-122"/>
              </a:rPr>
              <a:t>总分高，重要</a:t>
            </a:r>
            <a:endParaRPr lang="zh-CN" altLang="en-US" sz="3200">
              <a:latin typeface="小米兰亭" panose="03000502000000000000" charset="-122"/>
              <a:ea typeface="小米兰亭" panose="03000502000000000000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3200">
                <a:latin typeface="小米兰亭" panose="03000502000000000000" charset="-122"/>
                <a:ea typeface="小米兰亭" panose="03000502000000000000" charset="-122"/>
              </a:rPr>
              <a:t>大部分题的分数不多，得高分难</a:t>
            </a:r>
            <a:endParaRPr lang="zh-CN" altLang="en-US" sz="3200">
              <a:latin typeface="小米兰亭" panose="03000502000000000000" charset="-122"/>
              <a:ea typeface="小米兰亭" panose="03000502000000000000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3200">
                <a:latin typeface="小米兰亭" panose="03000502000000000000" charset="-122"/>
                <a:ea typeface="小米兰亭" panose="03000502000000000000" charset="-122"/>
              </a:rPr>
              <a:t>知识综合，繁杂</a:t>
            </a:r>
            <a:endParaRPr lang="zh-CN" altLang="en-US" sz="3200">
              <a:latin typeface="小米兰亭" panose="03000502000000000000" charset="-122"/>
              <a:ea typeface="小米兰亭" panose="03000502000000000000" charset="-122"/>
            </a:endParaRPr>
          </a:p>
          <a:p>
            <a:pPr indent="0">
              <a:buFont typeface="Wingdings" panose="05000000000000000000" charset="0"/>
              <a:buNone/>
            </a:pPr>
            <a:endParaRPr lang="zh-CN" altLang="en-US" sz="3200">
              <a:latin typeface="小米兰亭" panose="03000502000000000000" charset="-122"/>
              <a:ea typeface="小米兰亭" panose="03000502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600575" y="1318260"/>
            <a:ext cx="31908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理综特点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41475" y="5230495"/>
            <a:ext cx="33921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0070C0"/>
                </a:solidFill>
              </a:rPr>
              <a:t>做题速度</a:t>
            </a:r>
            <a:r>
              <a:rPr lang="zh-CN" altLang="en-US" sz="2800"/>
              <a:t>和</a:t>
            </a:r>
            <a:r>
              <a:rPr lang="zh-CN" altLang="en-US" sz="2800">
                <a:solidFill>
                  <a:srgbClr val="0070C0"/>
                </a:solidFill>
              </a:rPr>
              <a:t>准确率！</a:t>
            </a:r>
            <a:endParaRPr lang="zh-CN" altLang="en-US" sz="2800">
              <a:solidFill>
                <a:srgbClr val="0070C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39155" y="5184775"/>
            <a:ext cx="3365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矛盾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80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效率</a:t>
            </a:r>
            <a:endParaRPr lang="zh-CN" altLang="en-US" sz="280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4924425" y="5184775"/>
            <a:ext cx="861060" cy="542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 animBg="1"/>
      <p:bldP spid="5" grpId="1" animBg="1"/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0" y="1991360"/>
            <a:ext cx="12192000" cy="4866640"/>
            <a:chOff x="0" y="1991360"/>
            <a:chExt cx="12192000" cy="4866640"/>
          </a:xfrm>
        </p:grpSpPr>
        <p:sp>
          <p:nvSpPr>
            <p:cNvPr id="19" name="矩形 18"/>
            <p:cNvSpPr/>
            <p:nvPr/>
          </p:nvSpPr>
          <p:spPr>
            <a:xfrm>
              <a:off x="0" y="3429000"/>
              <a:ext cx="12192000" cy="3429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137920" y="1991360"/>
              <a:ext cx="2875280" cy="2875280"/>
              <a:chOff x="1137920" y="1991360"/>
              <a:chExt cx="2875280" cy="2875280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137920" y="1991360"/>
                <a:ext cx="2875280" cy="287528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803400" y="2443450"/>
                <a:ext cx="154432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600" dirty="0" smtClean="0">
                    <a:solidFill>
                      <a:schemeClr val="bg1"/>
                    </a:solidFill>
                    <a:effectLst>
                      <a:outerShdw blurRad="76200" sx="107000" sy="107000" algn="ctr" rotWithShape="0">
                        <a:prstClr val="black">
                          <a:alpha val="49000"/>
                        </a:prstClr>
                      </a:outerShdw>
                    </a:effectLst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1</a:t>
                </a:r>
                <a:endParaRPr lang="zh-CN" altLang="en-US" sz="9600" dirty="0">
                  <a:solidFill>
                    <a:schemeClr val="bg1"/>
                  </a:solidFill>
                  <a:effectLst>
                    <a:outerShdw blurRad="76200" sx="107000" sy="107000" algn="ctr" rotWithShape="0">
                      <a:prstClr val="black">
                        <a:alpha val="49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sp>
            <p:nvSpPr>
              <p:cNvPr id="29" name="直角三角形 28"/>
              <p:cNvSpPr/>
              <p:nvPr/>
            </p:nvSpPr>
            <p:spPr>
              <a:xfrm>
                <a:off x="1137920" y="1991360"/>
                <a:ext cx="1615440" cy="287528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4952365" y="3571875"/>
              <a:ext cx="5828030" cy="607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800" b="1" spc="1000" dirty="0"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SHENG WU PIAN</a:t>
              </a:r>
              <a:endParaRPr lang="en-US" altLang="zh-CN" sz="2800" b="1" spc="1000" dirty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952278" y="2387015"/>
              <a:ext cx="5055322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生物</a:t>
              </a:r>
              <a:r>
                <a:rPr lang="zh-CN" altLang="en-US" sz="3600" b="1" spc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篇</a:t>
              </a:r>
              <a:endParaRPr lang="zh-CN" altLang="en-US" sz="3600" b="1" spc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1145520" y="3429000"/>
              <a:ext cx="1046480" cy="3429000"/>
              <a:chOff x="11145520" y="3429000"/>
              <a:chExt cx="1046480" cy="3429000"/>
            </a:xfrm>
          </p:grpSpPr>
          <p:sp useBgFill="1">
            <p:nvSpPr>
              <p:cNvPr id="25" name="矩形 24"/>
              <p:cNvSpPr/>
              <p:nvPr/>
            </p:nvSpPr>
            <p:spPr>
              <a:xfrm>
                <a:off x="11145520" y="3429000"/>
                <a:ext cx="1046480" cy="23917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 useBgFill="1">
            <p:nvSpPr>
              <p:cNvPr id="26" name="矩形 25"/>
              <p:cNvSpPr/>
              <p:nvPr/>
            </p:nvSpPr>
            <p:spPr>
              <a:xfrm>
                <a:off x="11145520" y="3429000"/>
                <a:ext cx="1046480" cy="3429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/>
        </p:nvGrpSpPr>
        <p:grpSpPr>
          <a:xfrm>
            <a:off x="1330960" y="299720"/>
            <a:ext cx="6529070" cy="1014730"/>
            <a:chOff x="1564640" y="614772"/>
            <a:chExt cx="4765040" cy="1014730"/>
          </a:xfrm>
        </p:grpSpPr>
        <p:sp>
          <p:nvSpPr>
            <p:cNvPr id="6" name="文本框 5"/>
            <p:cNvSpPr txBox="1"/>
            <p:nvPr/>
          </p:nvSpPr>
          <p:spPr>
            <a:xfrm>
              <a:off x="1564640" y="614772"/>
              <a:ext cx="371856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spc="600" dirty="0" smtClean="0">
                  <a:solidFill>
                    <a:schemeClr val="accent1">
                      <a:lumMod val="7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1</a:t>
              </a:r>
              <a:r>
                <a:rPr lang="zh-CN" altLang="en-US" sz="6000" b="1" spc="600" dirty="0" smtClean="0">
                  <a:solidFill>
                    <a:schemeClr val="accent1">
                      <a:lumMod val="7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，</a:t>
              </a:r>
              <a:r>
                <a:rPr lang="zh-CN" altLang="en-US" sz="6000" b="1" spc="600" dirty="0" smtClean="0">
                  <a:solidFill>
                    <a:schemeClr val="accent1">
                      <a:lumMod val="7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多看课本</a:t>
              </a:r>
              <a:endParaRPr lang="zh-CN" altLang="en-US" sz="60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64640" y="1014882"/>
              <a:ext cx="476504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spc="600" dirty="0">
                <a:solidFill>
                  <a:schemeClr val="accen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175385" y="1828165"/>
            <a:ext cx="422529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生物在理综的三门中，是最具有文科气息的一门学科。生物试题里的计算部分相对化学和物理要少很多，与之相对的是生物要求了大量的琐碎知识，需要背很多东西，并且</a:t>
            </a:r>
            <a:r>
              <a:rPr lang="zh-CN" altLang="en-US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参透生物课本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c1350042767a07416b3d400867977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370" y="1652270"/>
            <a:ext cx="5702300" cy="42767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690360" y="5768975"/>
            <a:ext cx="5212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>
                    <a:lumMod val="65000"/>
                  </a:schemeClr>
                </a:solidFill>
              </a:rPr>
              <a:t>图源清华大学杨扬老师《现代生物学导论》课件</a:t>
            </a:r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16" grpId="1"/>
      <p:bldP spid="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如何参透课本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，对名词的定义尽量背诵，并且要注意</a:t>
            </a:r>
            <a:r>
              <a:rPr lang="zh-CN" altLang="en-US">
                <a:solidFill>
                  <a:srgbClr val="0070C0"/>
                </a:solidFill>
              </a:rPr>
              <a:t>限制词</a:t>
            </a:r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0050" y="2496185"/>
            <a:ext cx="5760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：酶是【活细胞产生的】【具有催化作用的】【有机物】。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51635" y="3492500"/>
            <a:ext cx="57969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2</a:t>
            </a:r>
            <a:r>
              <a:rPr lang="zh-CN" altLang="en-US"/>
              <a:t>：植物激素是【由植物内部产生】，【能从产生部位运送到作用部位】，【对植物的生长发育具有显著影响的】【微量】【有机物】。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751965" y="4909820"/>
            <a:ext cx="52031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注意各个限制词，对理解名词与记忆有很大的帮助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如何参透课本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2</a:t>
            </a:r>
            <a:r>
              <a:rPr lang="zh-CN" altLang="en-US"/>
              <a:t>，对过程的概念动态理解。对于一些</a:t>
            </a:r>
            <a:r>
              <a:rPr lang="zh-CN" altLang="en-US">
                <a:solidFill>
                  <a:srgbClr val="0070C0"/>
                </a:solidFill>
              </a:rPr>
              <a:t>动态过程</a:t>
            </a:r>
            <a:r>
              <a:rPr lang="zh-CN" altLang="en-US"/>
              <a:t>如有丝分裂、光合作用等，要了解其各个时期的特点。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60525" y="2967990"/>
            <a:ext cx="57607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：有丝分裂和减数分裂，两者的相同点和不同点，各个时期的染色体变化等，以及植物细胞与动物细胞的区别，注意分清楚这些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751965" y="4909820"/>
            <a:ext cx="52031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弄清问题主体名词的定义，然后根据定义，联系动态过程理解。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如何参透课本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3</a:t>
            </a:r>
            <a:r>
              <a:rPr lang="zh-CN" altLang="en-US"/>
              <a:t>，注意术语的</a:t>
            </a:r>
            <a:r>
              <a:rPr lang="zh-CN" altLang="en-US">
                <a:solidFill>
                  <a:srgbClr val="0070C0"/>
                </a:solidFill>
              </a:rPr>
              <a:t>规范记忆</a:t>
            </a:r>
            <a:r>
              <a:rPr lang="zh-CN" altLang="en-US"/>
              <a:t>。在答题时尽量用课本上的原话回答，这样才能保证得分，本质相同但表述不同的答案有一定的风险失分。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70050" y="2907665"/>
            <a:ext cx="5760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：细胞膜的功能？</a:t>
            </a:r>
            <a:r>
              <a:rPr lang="en-US" altLang="zh-CN"/>
              <a:t>1</a:t>
            </a:r>
            <a:r>
              <a:rPr lang="zh-CN" altLang="en-US"/>
              <a:t>，将细胞与外界环境分隔开。</a:t>
            </a:r>
            <a:r>
              <a:rPr lang="en-US" altLang="zh-CN"/>
              <a:t>2</a:t>
            </a:r>
            <a:r>
              <a:rPr lang="zh-CN" altLang="en-US"/>
              <a:t>，控制物质进出细胞。</a:t>
            </a:r>
            <a:r>
              <a:rPr lang="en-US" altLang="zh-CN"/>
              <a:t>3</a:t>
            </a:r>
            <a:r>
              <a:rPr lang="zh-CN" altLang="en-US"/>
              <a:t>，进行细胞间的信息交流。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733550" y="4104640"/>
            <a:ext cx="57969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2</a:t>
            </a:r>
            <a:r>
              <a:rPr lang="zh-CN" altLang="en-US"/>
              <a:t>：信息能调节生物的种间关系，以维持生态系统的稳定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4393" y="285141"/>
            <a:ext cx="712727" cy="684812"/>
            <a:chOff x="4570473" y="781806"/>
            <a:chExt cx="5589527" cy="53706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5580000">
              <a:off x="3448806" y="1903473"/>
              <a:ext cx="5294387" cy="3051054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4405" y="1428287"/>
              <a:ext cx="2935595" cy="4724119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358265" y="407670"/>
            <a:ext cx="5095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如何参透课本</a:t>
            </a:r>
            <a:endParaRPr lang="zh-CN" altLang="en-US" sz="2800" b="1" spc="600" dirty="0" smtClean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6535" y="1663065"/>
            <a:ext cx="7452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</a:t>
            </a:r>
            <a:r>
              <a:rPr lang="zh-CN" altLang="en-US"/>
              <a:t>，注意概念的细节，比如</a:t>
            </a:r>
            <a:r>
              <a:rPr lang="en-US" altLang="zh-CN"/>
              <a:t>“</a:t>
            </a:r>
            <a:r>
              <a:rPr lang="zh-CN" altLang="en-US"/>
              <a:t>主要</a:t>
            </a:r>
            <a:r>
              <a:rPr lang="en-US" altLang="zh-CN"/>
              <a:t>”“</a:t>
            </a:r>
            <a:r>
              <a:rPr lang="zh-CN" altLang="en-US"/>
              <a:t>一般</a:t>
            </a:r>
            <a:r>
              <a:rPr lang="en-US" altLang="zh-CN"/>
              <a:t>”</a:t>
            </a:r>
            <a:r>
              <a:rPr lang="zh-CN" altLang="en-US"/>
              <a:t>等</a:t>
            </a:r>
            <a:r>
              <a:rPr lang="zh-CN" altLang="en-US">
                <a:solidFill>
                  <a:srgbClr val="0070C0"/>
                </a:solidFill>
              </a:rPr>
              <a:t>程度副词</a:t>
            </a:r>
            <a:r>
              <a:rPr lang="zh-CN" altLang="en-US"/>
              <a:t>，往往蕴含考点。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70050" y="2496185"/>
            <a:ext cx="5760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1</a:t>
            </a:r>
            <a:r>
              <a:rPr lang="zh-CN" altLang="en-US"/>
              <a:t>：生产者是自养生物，【主要】是绿色植物。但生产者并不等于绿色植物（比如硝化细菌等也是生产者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51635" y="3492500"/>
            <a:ext cx="5796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例</a:t>
            </a:r>
            <a:r>
              <a:rPr lang="en-US" altLang="zh-CN"/>
              <a:t>2</a:t>
            </a:r>
            <a:r>
              <a:rPr lang="zh-CN" altLang="en-US"/>
              <a:t>：叶绿体【主要】存在于植物细胞中。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70050" y="4416425"/>
            <a:ext cx="52031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注意这些程度副词，能对课本的概念有更深刻的认识。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86535" y="5495290"/>
            <a:ext cx="72326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</a:rPr>
              <a:t>你永远可以相信课本！</a:t>
            </a:r>
            <a:endParaRPr lang="zh-CN" altLang="en-US" sz="3200">
              <a:solidFill>
                <a:srgbClr val="FF0000"/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000">
        <p14:flip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63765D"/>
      </a:accent1>
      <a:accent2>
        <a:srgbClr val="B1B5A2"/>
      </a:accent2>
      <a:accent3>
        <a:srgbClr val="4C7F69"/>
      </a:accent3>
      <a:accent4>
        <a:srgbClr val="CFAA9F"/>
      </a:accent4>
      <a:accent5>
        <a:srgbClr val="A09F77"/>
      </a:accent5>
      <a:accent6>
        <a:srgbClr val="445F41"/>
      </a:accent6>
      <a:hlink>
        <a:srgbClr val="4C7F69"/>
      </a:hlink>
      <a:folHlink>
        <a:srgbClr val="954D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63765D"/>
    </a:accent1>
    <a:accent2>
      <a:srgbClr val="B1B5A2"/>
    </a:accent2>
    <a:accent3>
      <a:srgbClr val="4C7F69"/>
    </a:accent3>
    <a:accent4>
      <a:srgbClr val="CFAA9F"/>
    </a:accent4>
    <a:accent5>
      <a:srgbClr val="A09F77"/>
    </a:accent5>
    <a:accent6>
      <a:srgbClr val="445F41"/>
    </a:accent6>
    <a:hlink>
      <a:srgbClr val="4C7F69"/>
    </a:hlink>
    <a:folHlink>
      <a:srgbClr val="954D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63765D"/>
    </a:accent1>
    <a:accent2>
      <a:srgbClr val="B1B5A2"/>
    </a:accent2>
    <a:accent3>
      <a:srgbClr val="4C7F69"/>
    </a:accent3>
    <a:accent4>
      <a:srgbClr val="CFAA9F"/>
    </a:accent4>
    <a:accent5>
      <a:srgbClr val="A09F77"/>
    </a:accent5>
    <a:accent6>
      <a:srgbClr val="445F41"/>
    </a:accent6>
    <a:hlink>
      <a:srgbClr val="4C7F69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2871</Words>
  <Application>WPS 演示</Application>
  <PresentationFormat>宽屏</PresentationFormat>
  <Paragraphs>198</Paragraphs>
  <Slides>27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52" baseType="lpstr">
      <vt:lpstr>Arial</vt:lpstr>
      <vt:lpstr>宋体</vt:lpstr>
      <vt:lpstr>Wingdings</vt:lpstr>
      <vt:lpstr>微软雅黑</vt:lpstr>
      <vt:lpstr>逐浪细阁体</vt:lpstr>
      <vt:lpstr>Open Sans</vt:lpstr>
      <vt:lpstr>Segoe Print</vt:lpstr>
      <vt:lpstr>小米兰亭</vt:lpstr>
      <vt:lpstr>幼圆</vt:lpstr>
      <vt:lpstr>Arial Unicode MS</vt:lpstr>
      <vt:lpstr>等线</vt:lpstr>
      <vt:lpstr>Wingdings</vt:lpstr>
      <vt:lpstr>等线 Light</vt:lpstr>
      <vt:lpstr>Calibri</vt:lpstr>
      <vt:lpstr>华文中宋</vt:lpstr>
      <vt:lpstr>Stencil Std</vt:lpstr>
      <vt:lpstr>华文宋体</vt:lpstr>
      <vt:lpstr>仿宋</vt:lpstr>
      <vt:lpstr>华文彩云</vt:lpstr>
      <vt:lpstr>华文仿宋</vt:lpstr>
      <vt:lpstr>华文新魏</vt:lpstr>
      <vt:lpstr>华文楷体</vt:lpstr>
      <vt:lpstr>华文琥珀</vt:lpstr>
      <vt:lpstr>华文细黑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</dc:title>
  <dc:creator>刘 思蜀</dc:creator>
  <cp:lastModifiedBy>闲月</cp:lastModifiedBy>
  <cp:revision>30</cp:revision>
  <dcterms:created xsi:type="dcterms:W3CDTF">2018-09-27T05:15:00Z</dcterms:created>
  <dcterms:modified xsi:type="dcterms:W3CDTF">2021-02-05T13:08:05Z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